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61" r:id="rId3"/>
    <p:sldId id="266" r:id="rId4"/>
    <p:sldId id="262" r:id="rId5"/>
    <p:sldId id="263" r:id="rId6"/>
    <p:sldId id="269" r:id="rId7"/>
    <p:sldId id="271" r:id="rId8"/>
    <p:sldId id="272" r:id="rId9"/>
    <p:sldId id="273" r:id="rId10"/>
    <p:sldId id="274" r:id="rId11"/>
    <p:sldId id="275" r:id="rId12"/>
    <p:sldId id="276" r:id="rId13"/>
    <p:sldId id="277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984" y="78"/>
      </p:cViewPr>
      <p:guideLst>
        <p:guide orient="horz" pos="21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42EEC-3F03-4643-923F-F33E0CE127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C7B0A-8126-4C3C-AC8D-DEB21E09D05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7188" y="1429370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403963" y="1052812"/>
            <a:ext cx="702315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【</a:t>
            </a:r>
            <a:r>
              <a:rPr lang="zh-CN" altLang="en-US" b="1" dirty="0">
                <a:solidFill>
                  <a:srgbClr val="FF0000"/>
                </a:solidFill>
              </a:rPr>
              <a:t>型号</a:t>
            </a:r>
            <a:r>
              <a:rPr lang="en-US" altLang="zh-CN" b="1" dirty="0">
                <a:solidFill>
                  <a:srgbClr val="FF0000"/>
                </a:solidFill>
              </a:rPr>
              <a:t>:F3081A/B5】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5536" y="1715122"/>
            <a:ext cx="8391306" cy="4964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防水：</a:t>
            </a:r>
            <a:endParaRPr lang="en-US" altLang="zh-CN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使用防水透气螺塞，平衡内外压差，</a:t>
            </a:r>
            <a:r>
              <a:rPr lang="zh-CN" altLang="en-US" sz="1000" dirty="0">
                <a:latin typeface="宋体" panose="02010600030101010101" pitchFamily="2" charset="-122"/>
                <a:ea typeface="宋体" panose="02010600030101010101" pitchFamily="2" charset="-122"/>
              </a:rPr>
              <a:t>避免热胀冷缩时吸进水气，出现凝结现象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；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密封圈采用进口耐老化硅橡胶原料；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防护等级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IP66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防雷</a:t>
            </a:r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设计中采用针对感应雷击及静电（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ESD) 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的专用防护元件，器件性能符合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IEC61000-4(Level4)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的检测标准。突波电流（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Peak Current)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最高可达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3000A(8/20</a:t>
            </a:r>
            <a:r>
              <a:rPr lang="el-GR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S) 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宽范围的输入电压：全电压，</a:t>
            </a:r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～</a:t>
            </a:r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240VAC±10% , </a:t>
            </a: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设计优点：</a:t>
            </a:r>
            <a:endParaRPr lang="zh-CN" altLang="en-US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全电压设计，适合世界及中国各地区电压尤其适合电压起伏较大的的地区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全电压能保证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灯具的亮度及寿命。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2 .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全电压设计的灯具，可减少外部电源接线及电源防水的问题，使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产品及系统安装成本低，节省安装成本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安装方便快速，保证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产品及系统的质量。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结构：</a:t>
            </a:r>
            <a:endParaRPr lang="zh-CN" altLang="en-US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根据</a:t>
            </a:r>
            <a:r>
              <a:rPr lang="en-US" altLang="zh-CN" sz="1000" dirty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散热特性，合理的散热通路设计，使</a:t>
            </a:r>
            <a:r>
              <a:rPr lang="en-US" altLang="zh-CN" sz="1000" dirty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的热量快速通过灯具结构传导出来，保证</a:t>
            </a:r>
            <a:r>
              <a:rPr lang="en-US" altLang="zh-CN" sz="1000" dirty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发光效率及使用寿命；</a:t>
            </a:r>
            <a:endParaRPr lang="zh-CN" alt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灯具采用对流散热气流孔通道设计，提高灯具散热性能，有效降低</a:t>
            </a: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结温，提高发光效率，降低驱动环境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温度，提高驱动平均寿命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通过精心设计的安装支架，可以调节灯具投射角度，并可横向调节，安装方便快捷。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1900"/>
              </a:lnSpc>
            </a:pPr>
            <a:r>
              <a:rPr lang="zh-CN" altLang="en-US" sz="1000" b="1" dirty="0">
                <a:latin typeface="Arial" panose="020B0604020202020204" pitchFamily="34" charset="0"/>
                <a:ea typeface="宋体" panose="02010600030101010101" pitchFamily="2" charset="-122"/>
              </a:rPr>
              <a:t>安全规范</a:t>
            </a:r>
            <a:r>
              <a:rPr lang="zh-CN" altLang="en-US" sz="1000" dirty="0"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sz="1000" dirty="0">
                <a:latin typeface="+mn-ea"/>
                <a:cs typeface="Arial Unicode MS" panose="020B0604020202020204" pitchFamily="34" charset="-122"/>
              </a:rPr>
              <a:t>灯具严格按照</a:t>
            </a:r>
            <a:r>
              <a:rPr lang="en-US" altLang="zh-CN" sz="1000" dirty="0">
                <a:latin typeface="+mn-ea"/>
                <a:cs typeface="Arial Unicode MS" panose="020B0604020202020204" pitchFamily="34" charset="-122"/>
              </a:rPr>
              <a:t>CQC</a:t>
            </a:r>
            <a:r>
              <a:rPr lang="zh-CN" altLang="en-US" sz="1000" dirty="0">
                <a:latin typeface="+mn-ea"/>
                <a:cs typeface="Arial Unicode MS" panose="020B0604020202020204" pitchFamily="34" charset="-122"/>
              </a:rPr>
              <a:t>（中国质量认证中心）、</a:t>
            </a:r>
            <a:r>
              <a:rPr lang="en-US" altLang="zh-CN" sz="1000" dirty="0">
                <a:latin typeface="+mn-ea"/>
                <a:cs typeface="Arial Unicode MS" panose="020B0604020202020204" pitchFamily="34" charset="-122"/>
              </a:rPr>
              <a:t>EMC</a:t>
            </a:r>
            <a:r>
              <a:rPr lang="zh-CN" altLang="en-US" sz="1000" dirty="0">
                <a:latin typeface="+mn-ea"/>
                <a:cs typeface="Arial Unicode MS" panose="020B0604020202020204" pitchFamily="34" charset="-122"/>
              </a:rPr>
              <a:t>（电磁兼容）标准设计。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光学</a:t>
            </a:r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采用四合一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RGBW LED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，能够调出全白光系列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(6000K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2200K)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及各种不同彩色光（水蓝色、天蓝色、淡紫色、淡绿色、琥珀色、水红色）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混光更均匀，白色效果更纯正。</a:t>
            </a:r>
            <a:endParaRPr lang="en-US" altLang="zh-CN" sz="1000" dirty="0"/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</a:rPr>
              <a:t>控制方式：</a:t>
            </a:r>
            <a:r>
              <a:rPr lang="en-US" altLang="zh-CN" sz="1000" dirty="0"/>
              <a:t>1.</a:t>
            </a:r>
            <a:r>
              <a:rPr lang="zh-CN" altLang="en-US" sz="1000" dirty="0"/>
              <a:t>采用</a:t>
            </a:r>
            <a:r>
              <a:rPr lang="en-US" altLang="zh-CN" sz="1000" dirty="0"/>
              <a:t>DMX512</a:t>
            </a:r>
            <a:r>
              <a:rPr lang="zh-CN" altLang="en-US" sz="1000" dirty="0"/>
              <a:t>（</a:t>
            </a:r>
            <a:r>
              <a:rPr lang="en-US" altLang="zh-CN" sz="1000" dirty="0"/>
              <a:t>1990</a:t>
            </a:r>
            <a:r>
              <a:rPr lang="zh-CN" altLang="en-US" sz="1000" dirty="0"/>
              <a:t>）协议控制， </a:t>
            </a:r>
            <a:r>
              <a:rPr lang="en-US" altLang="zh-CN" sz="1000" dirty="0"/>
              <a:t>1670</a:t>
            </a:r>
            <a:r>
              <a:rPr lang="zh-CN" altLang="en-US" sz="1000" dirty="0"/>
              <a:t>万种</a:t>
            </a:r>
            <a:r>
              <a:rPr lang="en-US" altLang="zh-CN" sz="1000" dirty="0"/>
              <a:t>RGB</a:t>
            </a:r>
            <a:r>
              <a:rPr lang="zh-CN" altLang="en-US" sz="1000" dirty="0"/>
              <a:t>合成真彩色，实现同步、追逐、流水等变化。</a:t>
            </a:r>
            <a:endParaRPr lang="en-US" altLang="zh-CN" sz="1000" dirty="0"/>
          </a:p>
          <a:p>
            <a:pPr>
              <a:lnSpc>
                <a:spcPts val="1900"/>
              </a:lnSpc>
            </a:pPr>
            <a:r>
              <a:rPr lang="en-US" altLang="zh-CN" sz="1000" dirty="0"/>
              <a:t>                       2.</a:t>
            </a:r>
            <a:r>
              <a:rPr lang="zh-CN" altLang="en-US" sz="1000" dirty="0">
                <a:solidFill>
                  <a:srgbClr val="FF0000"/>
                </a:solidFill>
                <a:latin typeface="+mn-ea"/>
              </a:rPr>
              <a:t>灯具带有温度和电参数等检测与反馈功能。</a:t>
            </a:r>
            <a:endParaRPr lang="en-US" altLang="zh-CN" sz="1000" dirty="0"/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</a:rPr>
              <a:t>应用场所：</a:t>
            </a:r>
            <a:r>
              <a:rPr lang="zh-CN" altLang="en-US" sz="1000" dirty="0"/>
              <a:t>广场、户外景观、大桥外立面、大型建筑、主题公园、娱乐场所等地的景观照明。</a:t>
            </a:r>
            <a:endParaRPr lang="zh-CN" altLang="en-US" sz="1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796280" y="116205"/>
            <a:ext cx="1804670" cy="113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57158" y="1052736"/>
          <a:ext cx="8429625" cy="4166870"/>
        </p:xfrm>
        <a:graphic>
          <a:graphicData uri="http://schemas.openxmlformats.org/drawingml/2006/table">
            <a:tbl>
              <a:tblPr/>
              <a:tblGrid>
                <a:gridCol w="571504"/>
                <a:gridCol w="937149"/>
                <a:gridCol w="999237"/>
                <a:gridCol w="960051"/>
                <a:gridCol w="960051"/>
                <a:gridCol w="1097202"/>
                <a:gridCol w="1097202"/>
                <a:gridCol w="878594"/>
                <a:gridCol w="928693"/>
              </a:tblGrid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型号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F3081A/B5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F3082A/B5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F3083A/B5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F3084A/B5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F3085A/B5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F3086A/B5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F3087A/B5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F3088A/B5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颗数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30*3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长度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610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610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25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功率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59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W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/87W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88W/130W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117W/173W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146W/217W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176W/261W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233W/346W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292W/433W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440W/652W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105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27076" y="357166"/>
            <a:ext cx="7416824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642918"/>
          <a:ext cx="8001000" cy="6124093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343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F3081A/B5</a:t>
                      </a:r>
                      <a:endParaRPr lang="zh-CN" altLang="en-US" sz="11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CREE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OSRAM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4W/6.5W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12PCS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2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红绿蓝白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/4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红绿蓝中性白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光束角</a:t>
                      </a:r>
                      <a:r>
                        <a:rPr kumimoji="0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(FWHM)</a:t>
                      </a:r>
                      <a:endParaRPr kumimoji="0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°/15</a:t>
                      </a:r>
                      <a:r>
                        <a:rPr lang="zh-CN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/20°/30°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/40°/55°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/30*15°/50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30°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铝挤型灯体，阳极氧化喷砂表面处理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6mm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钢化超白玻璃，碧玉黑表面颜色处理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350mA/500mA 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latin typeface="Arial" panose="020B0604020202020204"/>
                        </a:rPr>
                        <a:t>59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W/87W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3*1.0mm² 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DMX512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1990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0.95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50A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4.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356995" y="3879850"/>
            <a:ext cx="4509770" cy="2848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85723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1285860"/>
            <a:ext cx="4233256" cy="2608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500694" y="1285860"/>
            <a:ext cx="436245" cy="27559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380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499" y="121442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底安装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5210" y="352475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端安装</a:t>
            </a:r>
            <a:endParaRPr lang="zh-CN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428736"/>
            <a:ext cx="1981885" cy="2033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3857628"/>
            <a:ext cx="1643074" cy="1558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4428807" y="4000187"/>
            <a:ext cx="43954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380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00562" y="5438017"/>
            <a:ext cx="56778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407.4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42620" y="692785"/>
            <a:ext cx="779145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620" y="1071245"/>
            <a:ext cx="50419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F3081A-12-UN-RC-Y（12-XL-12RGBWN-AJ，L380mm，CT）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755" y="5372748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2407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54.3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84630"/>
            <a:ext cx="3938270" cy="36315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772920"/>
            <a:ext cx="4834255" cy="35058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42620" y="692785"/>
            <a:ext cx="779145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620" y="1071245"/>
            <a:ext cx="50419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F3081A-12-UN-RC-Y（15-XL-12RGBWN-AJ，L380mm，CT）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755" y="5372748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2400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54.3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84630"/>
            <a:ext cx="3816350" cy="35363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716405"/>
            <a:ext cx="4817110" cy="34251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42620" y="692785"/>
            <a:ext cx="779145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620" y="1071245"/>
            <a:ext cx="50419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F3081A-12-UN-RC-Y（20-XL-12RGBWN-AJ，L380mm，CT）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755" y="5372748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2378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54.3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628775"/>
            <a:ext cx="3620135" cy="32981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0" y="1530985"/>
            <a:ext cx="4947920" cy="36512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42620" y="692785"/>
            <a:ext cx="779145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620" y="1071245"/>
            <a:ext cx="50419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F3081A-12-UN-RC-Y（30-XL-12RGBWN-AJ，L380mm，CT）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755" y="5372748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54.3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633855"/>
            <a:ext cx="3777615" cy="34836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100" y="1772920"/>
            <a:ext cx="4629150" cy="34182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42620" y="692785"/>
            <a:ext cx="779145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620" y="1071245"/>
            <a:ext cx="50419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F3081A-12-UN-RC-Y（40-XL-12RGBWN-AJ，L380mm，CT）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755" y="5372748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2184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54.3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84630"/>
            <a:ext cx="3891280" cy="36836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700530"/>
            <a:ext cx="4809490" cy="35026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42620" y="692785"/>
            <a:ext cx="779145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620" y="1071245"/>
            <a:ext cx="50419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F3081A-12-UN-RC-Y（55-XL-12RGBWN-AJ，L380mm，CT）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755" y="5372748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2216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54.3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" y="1702435"/>
            <a:ext cx="3818890" cy="34531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772920"/>
            <a:ext cx="4742815" cy="35090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42620" y="692785"/>
            <a:ext cx="779145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620" y="1071245"/>
            <a:ext cx="50419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F3081A-12-UN-RC-Y（3015-XL-12RGBWN-AJ，L380mm，CT）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755" y="5372748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2358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54.3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688465"/>
            <a:ext cx="3702685" cy="33731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678305"/>
            <a:ext cx="4742180" cy="33832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42620" y="692785"/>
            <a:ext cx="779145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620" y="1071245"/>
            <a:ext cx="50419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F3081A-12-UN-RC-Y（5030-XL-12RGBWN-AJ，L380mm，CT）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755" y="5372748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1990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54.3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84630"/>
            <a:ext cx="3855085" cy="36601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700530"/>
            <a:ext cx="4937760" cy="3556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fdfdc108-7379-4117-a15c-5a86abde46d5}"/>
</p:tagLst>
</file>

<file path=ppt/tags/tag2.xml><?xml version="1.0" encoding="utf-8"?>
<p:tagLst xmlns:p="http://schemas.openxmlformats.org/presentationml/2006/main">
  <p:tag name="KSO_WM_UNIT_TABLE_BEAUTIFY" val="smartTable{f2f43a95-9e40-4f40-950f-aa406f121a23}"/>
</p:tagLst>
</file>

<file path=ppt/tags/tag3.xml><?xml version="1.0" encoding="utf-8"?>
<p:tagLst xmlns:p="http://schemas.openxmlformats.org/presentationml/2006/main">
  <p:tag name="KSO_WM_UNIT_TABLE_BEAUTIFY" val="smartTable{99e8a4ad-3e68-4959-8d11-6a5c68009679}"/>
</p:tagLst>
</file>

<file path=ppt/tags/tag4.xml><?xml version="1.0" encoding="utf-8"?>
<p:tagLst xmlns:p="http://schemas.openxmlformats.org/presentationml/2006/main">
  <p:tag name="KSO_WM_UNIT_TABLE_BEAUTIFY" val="smartTable{99e8a4ad-3e68-4959-8d11-6a5c68009679}"/>
</p:tagLst>
</file>

<file path=ppt/tags/tag5.xml><?xml version="1.0" encoding="utf-8"?>
<p:tagLst xmlns:p="http://schemas.openxmlformats.org/presentationml/2006/main">
  <p:tag name="KSO_WM_UNIT_TABLE_BEAUTIFY" val="smartTable{99e8a4ad-3e68-4959-8d11-6a5c68009679}"/>
</p:tagLst>
</file>

<file path=ppt/tags/tag6.xml><?xml version="1.0" encoding="utf-8"?>
<p:tagLst xmlns:p="http://schemas.openxmlformats.org/presentationml/2006/main">
  <p:tag name="KSO_WM_UNIT_TABLE_BEAUTIFY" val="smartTable{99e8a4ad-3e68-4959-8d11-6a5c68009679}"/>
</p:tagLst>
</file>

<file path=ppt/tags/tag7.xml><?xml version="1.0" encoding="utf-8"?>
<p:tagLst xmlns:p="http://schemas.openxmlformats.org/presentationml/2006/main">
  <p:tag name="KSO_WM_UNIT_TABLE_BEAUTIFY" val="smartTable{99e8a4ad-3e68-4959-8d11-6a5c68009679}"/>
</p:tagLst>
</file>

<file path=ppt/tags/tag8.xml><?xml version="1.0" encoding="utf-8"?>
<p:tagLst xmlns:p="http://schemas.openxmlformats.org/presentationml/2006/main">
  <p:tag name="KSO_WM_UNIT_TABLE_BEAUTIFY" val="smartTable{99e8a4ad-3e68-4959-8d11-6a5c68009679}"/>
</p:tagLst>
</file>

<file path=ppt/tags/tag9.xml><?xml version="1.0" encoding="utf-8"?>
<p:tagLst xmlns:p="http://schemas.openxmlformats.org/presentationml/2006/main">
  <p:tag name="KSO_WM_UNIT_TABLE_BEAUTIFY" val="smartTable{99e8a4ad-3e68-4959-8d11-6a5c68009679}"/>
</p:tagLst>
</file>

<file path=ppt/tags/tag10.xml><?xml version="1.0" encoding="utf-8"?>
<p:tagLst xmlns:p="http://schemas.openxmlformats.org/presentationml/2006/main">
  <p:tag name="KSO_WM_UNIT_TABLE_BEAUTIFY" val="smartTable{99e8a4ad-3e68-4959-8d11-6a5c68009679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2073</Words>
  <Application>WPS 演示</Application>
  <PresentationFormat>全屏显示(4:3)</PresentationFormat>
  <Paragraphs>362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黑体</vt:lpstr>
      <vt:lpstr>Arial Unicode MS</vt:lpstr>
      <vt:lpstr>Arial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152</cp:revision>
  <dcterms:created xsi:type="dcterms:W3CDTF">2015-05-19T08:03:00Z</dcterms:created>
  <dcterms:modified xsi:type="dcterms:W3CDTF">2021-10-30T07:23:43Z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4401B39505A24A1D8A414CFC7FCD75A8</vt:lpwstr>
  </property>
  <property fmtid="{D5CDD505-2E9C-101B-9397-08002B2CF9AE}" pid="3" name="KSOProductBuildVer">
    <vt:lpwstr>2052-11.1.0.11045</vt:lpwstr>
  </property>
</Properties>
</file>