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  <p:sldId id="268" r:id="rId4"/>
    <p:sldId id="269" r:id="rId5"/>
    <p:sldId id="270" r:id="rId6"/>
    <p:sldId id="271" r:id="rId7"/>
    <p:sldId id="262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14611" y="2504703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737024" y="2139853"/>
            <a:ext cx="19126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G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1073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" name="Group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4655" y="2853055"/>
          <a:ext cx="8174990" cy="3775710"/>
        </p:xfrm>
        <a:graphic>
          <a:graphicData uri="http://schemas.openxmlformats.org/drawingml/2006/table">
            <a:tbl>
              <a:tblPr/>
              <a:tblGrid>
                <a:gridCol w="4192270"/>
                <a:gridCol w="3982720"/>
              </a:tblGrid>
              <a:tr h="3108960">
                <a:tc>
                  <a:txBody>
                    <a:bodyPr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产品特性</a:t>
                      </a:r>
                      <a:r>
                        <a:rPr lang="en-US" altLang="zh-CN" sz="11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:</a:t>
                      </a: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热电分离，烟囱式对流散热设计，提高产品功率密度，同时保证产品使用寿命。</a:t>
                      </a:r>
                      <a:endParaRPr lang="en-US" altLang="zh-CN"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</a:t>
                      </a:r>
                      <a:r>
                        <a:rPr lang="zh-CN" altLang="en-US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多种防眩附件可选（内深筒防眩罩、外遮光罩、防眩蜂窝网）。</a:t>
                      </a:r>
                      <a:endParaRPr lang="en-US" altLang="zh-CN"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</a:t>
                      </a:r>
                      <a:r>
                        <a:rPr lang="en-US" altLang="zh-CN" sz="110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10°~60</a:t>
                      </a:r>
                      <a:r>
                        <a:rPr lang="zh-CN" altLang="en-US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度光束角全覆盖，同时可实现</a:t>
                      </a:r>
                      <a:r>
                        <a:rPr lang="en-US" altLang="zh-CN" sz="110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3°</a:t>
                      </a:r>
                      <a:r>
                        <a:rPr lang="zh-CN" altLang="en-US" sz="110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极窄光束角</a:t>
                      </a:r>
                      <a:r>
                        <a:rPr lang="zh-CN" altLang="en-US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。</a:t>
                      </a:r>
                      <a:endParaRPr lang="en-US" altLang="zh-CN"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4.</a:t>
                      </a:r>
                      <a:r>
                        <a:rPr lang="zh-CN" altLang="en-US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外观简约硬朗，纵向通过手动即可轻松调节投光角度，角度可实现</a:t>
                      </a:r>
                      <a:r>
                        <a:rPr lang="en-US" altLang="zh-CN" sz="110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5°/</a:t>
                      </a:r>
                      <a:r>
                        <a:rPr lang="zh-CN" altLang="en-US" sz="110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档</a:t>
                      </a:r>
                      <a:r>
                        <a:rPr lang="zh-CN" altLang="en-US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，纵向±</a:t>
                      </a:r>
                      <a:r>
                        <a:rPr lang="en-US" altLang="zh-CN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30</a:t>
                      </a:r>
                      <a:r>
                        <a:rPr lang="zh-CN" altLang="en-US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°旋转，水平</a:t>
                      </a:r>
                      <a:r>
                        <a:rPr lang="en-US" altLang="zh-CN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360</a:t>
                      </a:r>
                      <a:r>
                        <a:rPr lang="zh-CN" altLang="en-US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°安装，投光更精准，调节结构灵活、易用、稳固。</a:t>
                      </a:r>
                      <a:endParaRPr lang="zh-CN" altLang="en-US"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5.</a:t>
                      </a:r>
                      <a:r>
                        <a:rPr lang="zh-CN" altLang="en-US" sz="11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避免草皮覆盖挡光；优异的防眩低位功能；高强度304不锈钢预埋面盖。</a:t>
                      </a:r>
                      <a:endParaRPr lang="en-US" altLang="zh-CN" sz="11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dirty="0" smtClean="0">
                          <a:latin typeface="+mn-ea"/>
                          <a:sym typeface="+mn-ea"/>
                        </a:rPr>
                        <a:t>6.</a:t>
                      </a:r>
                      <a:r>
                        <a:rPr lang="zh-CN" altLang="en-US" sz="1100" dirty="0" smtClean="0">
                          <a:latin typeface="+mn-ea"/>
                          <a:sym typeface="+mn-ea"/>
                        </a:rPr>
                        <a:t>防水等级</a:t>
                      </a:r>
                      <a:r>
                        <a:rPr lang="en-US" altLang="zh-CN" sz="1100" dirty="0" smtClean="0">
                          <a:latin typeface="+mn-ea"/>
                          <a:sym typeface="+mn-ea"/>
                        </a:rPr>
                        <a:t>IP66</a:t>
                      </a:r>
                      <a:r>
                        <a:rPr lang="zh-CN" altLang="en-US" sz="1100" dirty="0" smtClean="0">
                          <a:latin typeface="+mn-ea"/>
                          <a:sym typeface="+mn-ea"/>
                        </a:rPr>
                        <a:t>。</a:t>
                      </a:r>
                      <a:endParaRPr lang="en-US" altLang="zh-CN"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1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</a:t>
                      </a: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方式：</a:t>
                      </a:r>
                      <a:endParaRPr lang="en-US" altLang="zh-CN" sz="11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应用场所</a:t>
                      </a:r>
                      <a:r>
                        <a:rPr lang="zh-CN" altLang="en-US" sz="11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1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广场、公园、步行街、庭院、道路等公共场所景观</a:t>
                      </a:r>
                      <a:r>
                        <a:rPr lang="zh-CN" altLang="en-US" sz="1100" dirty="0">
                          <a:sym typeface="+mn-ea"/>
                        </a:rPr>
                        <a:t>低位投光照明。</a:t>
                      </a:r>
                      <a:endParaRPr lang="zh-CN" altLang="en-US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750"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50000"/>
                        </a:lnSpc>
                      </a:pPr>
                      <a:endParaRPr lang="en-US" altLang="zh-CN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18835" r="25276"/>
          <a:stretch>
            <a:fillRect/>
          </a:stretch>
        </p:blipFill>
        <p:spPr>
          <a:xfrm>
            <a:off x="2700020" y="0"/>
            <a:ext cx="2431415" cy="21463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14375" y="959303"/>
          <a:ext cx="8001000" cy="5699125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5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G1073A/B5/B/B8/C-</a:t>
                      </a:r>
                      <a:r>
                        <a:rPr kumimoji="0" lang="zh-CN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大功率</a:t>
                      </a:r>
                      <a:endParaRPr kumimoji="0" lang="en-US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4W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18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琥珀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白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暖白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20°/30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</a:t>
                      </a:r>
                      <a:r>
                        <a:rPr lang="en-US" altLang="zh-CN" sz="105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45°/60°</a:t>
                      </a:r>
                      <a:endParaRPr lang="zh-CN" altLang="en-US" sz="105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压铸铝，银灰色静电喷塑表面处理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1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1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100" dirty="0" smtClean="0">
                          <a:latin typeface="+mn-ea"/>
                          <a:ea typeface="+mn-ea"/>
                        </a:rPr>
                        <a:t>白透明玻璃</a:t>
                      </a:r>
                      <a:endParaRPr lang="en-US" altLang="zh-CN" sz="11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预埋件材质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latin typeface="+mn-ea"/>
                          <a:ea typeface="+mn-ea"/>
                        </a:rPr>
                        <a:t>ABS</a:t>
                      </a:r>
                      <a:endParaRPr lang="en-US" altLang="zh-CN" sz="11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350</a:t>
                      </a:r>
                      <a:r>
                        <a:rPr lang="en-US" altLang="zh-CN" sz="105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sym typeface="+mn-ea"/>
                        </a:rPr>
                        <a:t>mA/500mA/700mA/850mA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1100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21W/31W/45W/57W75W</a:t>
                      </a:r>
                      <a:endParaRPr lang="en-US" altLang="zh-CN" sz="105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5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  <a:endParaRPr lang="en-US" altLang="zh-CN" sz="105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1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类（高压）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0.93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62116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14375" y="959303"/>
          <a:ext cx="8001000" cy="5699125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5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G1073C-</a:t>
                      </a:r>
                      <a:r>
                        <a:rPr kumimoji="0" lang="zh-CN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极窄光束（</a:t>
                      </a:r>
                      <a:r>
                        <a:rPr kumimoji="0" lang="zh-CN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专业型）</a:t>
                      </a:r>
                      <a:endParaRPr kumimoji="0" lang="en-US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LED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7.5W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5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白（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6500K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3°</a:t>
                      </a:r>
                      <a:endParaRPr lang="zh-CN" altLang="en-US" sz="105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压铸铝，银灰色静电喷塑表面处理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1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100" dirty="0" smtClean="0">
                          <a:latin typeface="+mn-ea"/>
                          <a:ea typeface="+mn-ea"/>
                        </a:rPr>
                        <a:t>白透明玻璃</a:t>
                      </a:r>
                      <a:endParaRPr lang="en-US" altLang="zh-CN" sz="11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预埋件材质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100" dirty="0">
                          <a:latin typeface="+mn-ea"/>
                          <a:ea typeface="+mn-ea"/>
                        </a:rPr>
                        <a:t>ABS</a:t>
                      </a:r>
                      <a:endParaRPr lang="en-US" altLang="zh-CN" sz="11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2500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45W</a:t>
                      </a:r>
                      <a:endParaRPr lang="en-US" altLang="zh-CN" sz="105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5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  <a:endParaRPr lang="en-US" altLang="zh-CN" sz="105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1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0.93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62116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14375" y="959303"/>
          <a:ext cx="8001000" cy="569595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5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G1073A/B5/B</a:t>
                      </a:r>
                      <a:r>
                        <a:rPr kumimoji="0" lang="zh-CN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大功率四合一（</a:t>
                      </a:r>
                      <a:r>
                        <a:rPr kumimoji="0" lang="zh-CN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专业型）</a:t>
                      </a:r>
                      <a:endParaRPr kumimoji="0" lang="en-US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 LED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4W/6.5W/9W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6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合一红绿蓝白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12°/20°/30°/40°/55°</a:t>
                      </a:r>
                      <a:endParaRPr lang="zh-CN" altLang="en-US" sz="105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压铸铝，银灰色静电喷塑表面处理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1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100" dirty="0" smtClean="0">
                          <a:latin typeface="+mn-ea"/>
                          <a:ea typeface="+mn-ea"/>
                        </a:rPr>
                        <a:t>白透明玻璃</a:t>
                      </a:r>
                      <a:endParaRPr lang="en-US" altLang="zh-CN" sz="11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预埋件材质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ABS</a:t>
                      </a:r>
                      <a:endParaRPr kumimoji="0" lang="en-US" alt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350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mA/500</a:t>
                      </a:r>
                      <a:r>
                        <a:rPr lang="en-US" altLang="zh-CN" sz="105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sym typeface="+mn-ea"/>
                        </a:rPr>
                        <a:t>mA/700</a:t>
                      </a:r>
                      <a:r>
                        <a:rPr lang="en-US" altLang="zh-CN" sz="105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sym typeface="+mn-ea"/>
                        </a:rPr>
                        <a:t>mA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smtClean="0">
                          <a:solidFill>
                            <a:srgbClr val="FF0000"/>
                          </a:solidFill>
                          <a:sym typeface="+mn-ea"/>
                        </a:rPr>
                        <a:t>30W/44W/63W</a:t>
                      </a:r>
                      <a:endParaRPr lang="en-US" altLang="zh-CN" sz="105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5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  <a:endParaRPr lang="en-US" altLang="zh-CN" sz="105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1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0.93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62116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14375" y="959303"/>
          <a:ext cx="8001000" cy="5954395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5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G1073A/B5/B</a:t>
                      </a:r>
                      <a:r>
                        <a:rPr kumimoji="0" lang="zh-CN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大功率四合一（</a:t>
                      </a:r>
                      <a:r>
                        <a:rPr kumimoji="0" lang="zh-CN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专业型）</a:t>
                      </a:r>
                      <a:endParaRPr kumimoji="0" lang="en-US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 LED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4W/6.5W/9W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5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合一红绿蓝白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7°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三次光学光束角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8°/9°/12°/15°/20°/30°/40°/50°/60°/80°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压铸铝，银灰色静电喷塑表面处理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1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100" dirty="0" smtClean="0">
                          <a:latin typeface="+mn-ea"/>
                          <a:ea typeface="+mn-ea"/>
                        </a:rPr>
                        <a:t>白透明玻璃</a:t>
                      </a:r>
                      <a:endParaRPr lang="en-US" altLang="zh-CN" sz="11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预埋件材质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ABS</a:t>
                      </a:r>
                      <a:endParaRPr kumimoji="0" lang="en-US" alt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905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350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mA/500</a:t>
                      </a:r>
                      <a:r>
                        <a:rPr lang="en-US" altLang="zh-CN" sz="105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sym typeface="+mn-ea"/>
                        </a:rPr>
                        <a:t>mA/700mA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smtClean="0">
                          <a:solidFill>
                            <a:srgbClr val="FF0000"/>
                          </a:solidFill>
                          <a:sym typeface="+mn-ea"/>
                        </a:rPr>
                        <a:t>25W/36W/53W</a:t>
                      </a:r>
                      <a:endParaRPr lang="en-US" altLang="zh-CN" sz="105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5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  <a:endParaRPr lang="en-US" altLang="zh-CN" sz="105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1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0.93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62116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94209" y="908720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55976" y="5228952"/>
            <a:ext cx="4572000" cy="119888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/>
              <a:t>说明：</a:t>
            </a:r>
            <a:endParaRPr lang="zh-CN" altLang="en-US" dirty="0"/>
          </a:p>
          <a:p>
            <a:r>
              <a:rPr lang="en-US" altLang="zh-CN" dirty="0"/>
              <a:t>1.</a:t>
            </a:r>
            <a:r>
              <a:rPr lang="zh-CN" altLang="en-US" dirty="0"/>
              <a:t>开孔尺寸</a:t>
            </a:r>
            <a:r>
              <a:rPr lang="zh-CN" altLang="en-US" dirty="0" smtClean="0"/>
              <a:t>为</a:t>
            </a:r>
            <a:r>
              <a:rPr lang="en-US" altLang="zh-CN" dirty="0" smtClean="0"/>
              <a:t>φ252mm</a:t>
            </a:r>
            <a:r>
              <a:rPr lang="zh-CN" altLang="en-US" dirty="0"/>
              <a:t>；</a:t>
            </a:r>
            <a:endParaRPr lang="zh-CN" altLang="en-US" dirty="0"/>
          </a:p>
          <a:p>
            <a:r>
              <a:rPr lang="en-US" altLang="zh-CN" dirty="0"/>
              <a:t>2.</a:t>
            </a:r>
            <a:r>
              <a:rPr lang="zh-CN" altLang="en-US" dirty="0"/>
              <a:t>地面施工时必须将预埋件预埋在相应的灯具安装位置。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145" y="1828800"/>
            <a:ext cx="5485130" cy="20408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080" y="1828800"/>
            <a:ext cx="2534920" cy="224536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c9a9c7ce-0a11-4550-a5ab-00e05c374448}"/>
  <p:tag name="TABLE_ENDDRAG_ORIGIN_RECT" val="643*237"/>
  <p:tag name="TABLE_ENDDRAG_RECT" val="25*287*643*237"/>
</p:tagLst>
</file>

<file path=ppt/tags/tag2.xml><?xml version="1.0" encoding="utf-8"?>
<p:tagLst xmlns:p="http://schemas.openxmlformats.org/presentationml/2006/main">
  <p:tag name="KSO_WM_UNIT_TABLE_BEAUTIFY" val="smartTable{80d1911a-b471-4bb0-8896-8c4798b15e90}"/>
</p:tagLst>
</file>

<file path=ppt/tags/tag3.xml><?xml version="1.0" encoding="utf-8"?>
<p:tagLst xmlns:p="http://schemas.openxmlformats.org/presentationml/2006/main">
  <p:tag name="KSO_WM_UNIT_TABLE_BEAUTIFY" val="smartTable{15d31bb2-f749-40ed-ab26-c623d6d81c1d}"/>
</p:tagLst>
</file>

<file path=ppt/tags/tag4.xml><?xml version="1.0" encoding="utf-8"?>
<p:tagLst xmlns:p="http://schemas.openxmlformats.org/presentationml/2006/main">
  <p:tag name="KSO_WM_UNIT_TABLE_BEAUTIFY" val="smartTable{b51a6196-a49c-46f5-996f-caeb1cb8c732}"/>
</p:tagLst>
</file>

<file path=ppt/tags/tag5.xml><?xml version="1.0" encoding="utf-8"?>
<p:tagLst xmlns:p="http://schemas.openxmlformats.org/presentationml/2006/main">
  <p:tag name="KSO_WM_UNIT_TABLE_BEAUTIFY" val="smartTable{b51a6196-a49c-46f5-996f-caeb1cb8c732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1774</Words>
  <Application>WPS 演示</Application>
  <PresentationFormat>全屏显示(4:3)</PresentationFormat>
  <Paragraphs>387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li.chen</cp:lastModifiedBy>
  <cp:revision>72</cp:revision>
  <dcterms:created xsi:type="dcterms:W3CDTF">2015-05-19T08:03:00Z</dcterms:created>
  <dcterms:modified xsi:type="dcterms:W3CDTF">2021-07-20T01:46:17Z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58770AF824FF4AF58BACCA01983429C6</vt:lpwstr>
  </property>
  <property fmtid="{D5CDD505-2E9C-101B-9397-08002B2CF9AE}" pid="3" name="KSOProductBuildVer">
    <vt:lpwstr>2052-11.1.0.10667</vt:lpwstr>
  </property>
</Properties>
</file>